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4" r:id="rId3"/>
    <p:sldId id="258" r:id="rId4"/>
    <p:sldId id="257" r:id="rId5"/>
    <p:sldId id="259" r:id="rId6"/>
    <p:sldId id="265" r:id="rId7"/>
    <p:sldId id="266" r:id="rId8"/>
    <p:sldId id="269" r:id="rId9"/>
    <p:sldId id="267" r:id="rId10"/>
    <p:sldId id="268" r:id="rId11"/>
    <p:sldId id="270" r:id="rId12"/>
    <p:sldId id="263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01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2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3636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349A5-72EE-4904-9C5B-CD1F4B89FB26}" type="datetimeFigureOut">
              <a:rPr lang="es-MX" smtClean="0"/>
              <a:pPr/>
              <a:t>01/10/2014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8DA25-ED8E-499C-A31E-EB64B3E68005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349A5-72EE-4904-9C5B-CD1F4B89FB26}" type="datetimeFigureOut">
              <a:rPr lang="es-MX" smtClean="0"/>
              <a:pPr/>
              <a:t>01/10/2014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8DA25-ED8E-499C-A31E-EB64B3E68005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349A5-72EE-4904-9C5B-CD1F4B89FB26}" type="datetimeFigureOut">
              <a:rPr lang="es-MX" smtClean="0"/>
              <a:pPr/>
              <a:t>01/10/2014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8DA25-ED8E-499C-A31E-EB64B3E68005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349A5-72EE-4904-9C5B-CD1F4B89FB26}" type="datetimeFigureOut">
              <a:rPr lang="es-MX" smtClean="0"/>
              <a:pPr/>
              <a:t>01/10/2014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8DA25-ED8E-499C-A31E-EB64B3E68005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349A5-72EE-4904-9C5B-CD1F4B89FB26}" type="datetimeFigureOut">
              <a:rPr lang="es-MX" smtClean="0"/>
              <a:pPr/>
              <a:t>01/10/2014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8DA25-ED8E-499C-A31E-EB64B3E68005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349A5-72EE-4904-9C5B-CD1F4B89FB26}" type="datetimeFigureOut">
              <a:rPr lang="es-MX" smtClean="0"/>
              <a:pPr/>
              <a:t>01/10/2014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8DA25-ED8E-499C-A31E-EB64B3E68005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349A5-72EE-4904-9C5B-CD1F4B89FB26}" type="datetimeFigureOut">
              <a:rPr lang="es-MX" smtClean="0"/>
              <a:pPr/>
              <a:t>01/10/2014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8DA25-ED8E-499C-A31E-EB64B3E68005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349A5-72EE-4904-9C5B-CD1F4B89FB26}" type="datetimeFigureOut">
              <a:rPr lang="es-MX" smtClean="0"/>
              <a:pPr/>
              <a:t>01/10/2014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8DA25-ED8E-499C-A31E-EB64B3E68005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349A5-72EE-4904-9C5B-CD1F4B89FB26}" type="datetimeFigureOut">
              <a:rPr lang="es-MX" smtClean="0"/>
              <a:pPr/>
              <a:t>01/10/2014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8DA25-ED8E-499C-A31E-EB64B3E68005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349A5-72EE-4904-9C5B-CD1F4B89FB26}" type="datetimeFigureOut">
              <a:rPr lang="es-MX" smtClean="0"/>
              <a:pPr/>
              <a:t>01/10/2014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8DA25-ED8E-499C-A31E-EB64B3E68005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349A5-72EE-4904-9C5B-CD1F4B89FB26}" type="datetimeFigureOut">
              <a:rPr lang="es-MX" smtClean="0"/>
              <a:pPr/>
              <a:t>01/10/2014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8DA25-ED8E-499C-A31E-EB64B3E68005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ABF349A5-72EE-4904-9C5B-CD1F4B89FB26}" type="datetimeFigureOut">
              <a:rPr lang="es-MX" smtClean="0"/>
              <a:pPr/>
              <a:t>01/10/2014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9BA8DA25-ED8E-499C-A31E-EB64B3E68005}" type="slidenum">
              <a:rPr lang="es-MX" smtClean="0"/>
              <a:pPr/>
              <a:t>‹Nº›</a:t>
            </a:fld>
            <a:endParaRPr lang="es-MX" dirty="0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>
    <p:wheel spokes="1"/>
  </p:transition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117180" cy="2046089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es-MX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Relación de la tecnología con ciencias naturales y sociales:</a:t>
            </a:r>
            <a:endParaRPr lang="es-MX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99592" y="2636912"/>
            <a:ext cx="7117180" cy="861420"/>
          </a:xfrm>
        </p:spPr>
        <p:txBody>
          <a:bodyPr/>
          <a:lstStyle/>
          <a:p>
            <a:pPr algn="ctr"/>
            <a:r>
              <a:rPr lang="es-MX" i="0" dirty="0" smtClean="0">
                <a:effectLst>
                  <a:reflection blurRad="6350" stA="60000" endA="900" endPos="60000" dist="60007" dir="5400000" sy="-100000" algn="bl" rotWithShape="0"/>
                </a:effectLst>
              </a:rPr>
              <a:t>La resignificación y uso de los conocimientos.</a:t>
            </a:r>
            <a:endParaRPr lang="es-MX" i="0" dirty="0">
              <a:effectLst>
                <a:reflection blurRad="6350" stA="60000" endA="900" endPos="60000" dist="60007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885769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-32976"/>
            <a:ext cx="7125113" cy="924475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11560" y="1124744"/>
            <a:ext cx="4229199" cy="1512168"/>
          </a:xfrm>
        </p:spPr>
        <p:txBody>
          <a:bodyPr/>
          <a:lstStyle/>
          <a:p>
            <a:r>
              <a:rPr lang="es-MX" sz="1800" dirty="0" smtClean="0">
                <a:solidFill>
                  <a:schemeClr val="tx2">
                    <a:lumMod val="50000"/>
                  </a:schemeClr>
                </a:solidFill>
              </a:rPr>
              <a:t>Metalografía: </a:t>
            </a:r>
            <a:r>
              <a:rPr lang="es-MX" sz="1800" dirty="0" smtClean="0"/>
              <a:t>es la ciencia que estudia las características microestructurales o consultivas de un metal o aleación y su relación con las propiedades físicas, químicas y mecánicas. </a:t>
            </a:r>
            <a:endParaRPr lang="es-MX" sz="18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7" name="6 Marcador de contenido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2924944"/>
            <a:ext cx="3467606" cy="3302482"/>
          </a:xfrm>
          <a:ln w="57150">
            <a:solidFill>
              <a:schemeClr val="accent1">
                <a:lumMod val="75000"/>
              </a:schemeClr>
            </a:solidFill>
          </a:ln>
        </p:spPr>
      </p:pic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716016" y="836712"/>
            <a:ext cx="3672408" cy="1584176"/>
          </a:xfrm>
        </p:spPr>
        <p:txBody>
          <a:bodyPr/>
          <a:lstStyle/>
          <a:p>
            <a:r>
              <a:rPr lang="es-MX" sz="1800" dirty="0" smtClean="0">
                <a:solidFill>
                  <a:schemeClr val="tx2">
                    <a:lumMod val="50000"/>
                  </a:schemeClr>
                </a:solidFill>
              </a:rPr>
              <a:t>Pulular: </a:t>
            </a:r>
            <a:r>
              <a:rPr lang="es-MX" sz="1800" dirty="0" smtClean="0"/>
              <a:t>abundar, moverse, abundancia de seres que mas o menos se mueven o también pueden desplazarse de un lugar a otro. </a:t>
            </a:r>
            <a:endParaRPr lang="es-MX" sz="1800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88024" y="2924944"/>
            <a:ext cx="3494070" cy="3312368"/>
          </a:xfrm>
          <a:ln w="57150">
            <a:solidFill>
              <a:schemeClr val="accent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119857602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title"/>
          </p:nvPr>
        </p:nvSpPr>
        <p:spPr>
          <a:xfrm>
            <a:off x="1043608" y="332656"/>
            <a:ext cx="4248472" cy="648072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11" name="10 Marcador de texto"/>
          <p:cNvSpPr>
            <a:spLocks noGrp="1"/>
          </p:cNvSpPr>
          <p:nvPr>
            <p:ph type="body" sz="half" idx="2"/>
          </p:nvPr>
        </p:nvSpPr>
        <p:spPr>
          <a:xfrm>
            <a:off x="899592" y="1268760"/>
            <a:ext cx="3744416" cy="4104456"/>
          </a:xfrm>
        </p:spPr>
        <p:txBody>
          <a:bodyPr>
            <a:noAutofit/>
          </a:bodyPr>
          <a:lstStyle/>
          <a:p>
            <a:r>
              <a:rPr lang="es-MX" sz="2800" dirty="0" smtClean="0">
                <a:solidFill>
                  <a:schemeClr val="accent1">
                    <a:lumMod val="75000"/>
                  </a:schemeClr>
                </a:solidFill>
              </a:rPr>
              <a:t>Resignificar: </a:t>
            </a:r>
            <a:r>
              <a:rPr lang="es-MX" sz="2800" dirty="0" smtClean="0"/>
              <a:t>conformidad, tolerancia y paciencia en las adversidades. </a:t>
            </a:r>
            <a:endParaRPr lang="es-MX" sz="2800" dirty="0"/>
          </a:p>
        </p:txBody>
      </p:sp>
      <p:pic>
        <p:nvPicPr>
          <p:cNvPr id="13" name="12 Marcador de posición de imagen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10" r="710"/>
          <a:stretch>
            <a:fillRect/>
          </a:stretch>
        </p:blipFill>
        <p:spPr>
          <a:xfrm>
            <a:off x="4716016" y="1772816"/>
            <a:ext cx="3429000" cy="3429000"/>
          </a:xfrm>
        </p:spPr>
      </p:pic>
    </p:spTree>
    <p:extLst>
      <p:ext uri="{BB962C8B-B14F-4D97-AF65-F5344CB8AC3E}">
        <p14:creationId xmlns:p14="http://schemas.microsoft.com/office/powerpoint/2010/main" xmlns="" val="403927387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43608" y="-171400"/>
            <a:ext cx="7125113" cy="2969300"/>
          </a:xfrm>
        </p:spPr>
        <p:txBody>
          <a:bodyPr/>
          <a:lstStyle/>
          <a:p>
            <a:pPr algn="ctr"/>
            <a:r>
              <a:rPr lang="es-MX" sz="8800" dirty="0" smtClean="0"/>
              <a:t>Fin…</a:t>
            </a:r>
            <a:endParaRPr lang="es-MX" sz="8800" dirty="0"/>
          </a:p>
        </p:txBody>
      </p:sp>
      <p:pic>
        <p:nvPicPr>
          <p:cNvPr id="4098" name="Picture 2" descr="http://www.imagenesymemes.com/imagenes2/memes174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26702" y="2064229"/>
            <a:ext cx="4392488" cy="4272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2057069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1628800"/>
            <a:ext cx="7704856" cy="2364635"/>
          </a:xfrm>
        </p:spPr>
        <p:txBody>
          <a:bodyPr>
            <a:prstTxWarp prst="textChevron">
              <a:avLst/>
            </a:prstTxWarp>
          </a:bodyPr>
          <a:lstStyle/>
          <a:p>
            <a:pPr algn="ctr"/>
            <a:r>
              <a:rPr lang="es-MX" sz="6000" dirty="0" smtClean="0"/>
              <a:t>Comencemos…</a:t>
            </a:r>
            <a:endParaRPr lang="es-MX" sz="6000" dirty="0"/>
          </a:p>
        </p:txBody>
      </p:sp>
    </p:spTree>
    <p:extLst>
      <p:ext uri="{BB962C8B-B14F-4D97-AF65-F5344CB8AC3E}">
        <p14:creationId xmlns:p14="http://schemas.microsoft.com/office/powerpoint/2010/main" xmlns="" val="389479497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9712" y="-315416"/>
            <a:ext cx="5112568" cy="126876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es-MX" sz="3200" dirty="0" smtClean="0">
                <a:solidFill>
                  <a:schemeClr val="tx2">
                    <a:lumMod val="50000"/>
                  </a:schemeClr>
                </a:solidFill>
              </a:rPr>
              <a:t>Historia del microscopio</a:t>
            </a:r>
            <a:endParaRPr lang="es-MX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71600" y="1412776"/>
            <a:ext cx="3778582" cy="4824536"/>
          </a:xfrm>
        </p:spPr>
        <p:txBody>
          <a:bodyPr>
            <a:normAutofit/>
          </a:bodyPr>
          <a:lstStyle/>
          <a:p>
            <a:r>
              <a:rPr lang="es-MX" sz="2000" dirty="0"/>
              <a:t>El microscopio fue inventado hacia los años 1610, por Galileo </a:t>
            </a:r>
            <a:r>
              <a:rPr lang="es-MX" sz="2000" dirty="0" smtClean="0"/>
              <a:t>Galilei.</a:t>
            </a:r>
            <a:r>
              <a:rPr lang="es-MX" sz="2000" dirty="0"/>
              <a:t/>
            </a:r>
            <a:br>
              <a:rPr lang="es-MX" sz="2000" dirty="0"/>
            </a:br>
            <a:r>
              <a:rPr lang="es-MX" sz="2000" dirty="0"/>
              <a:t>En 1655, el inglés Robert Hooke creó el primer microscopio compuesto, en el cual se utilizaban dos sistemas de lentes, las lentes </a:t>
            </a:r>
            <a:r>
              <a:rPr lang="es-MX" sz="2000" dirty="0" smtClean="0"/>
              <a:t>oculares </a:t>
            </a:r>
            <a:r>
              <a:rPr lang="es-MX" sz="2000" dirty="0"/>
              <a:t>para visualizar y las lentes </a:t>
            </a:r>
            <a:r>
              <a:rPr lang="es-MX" sz="2000" dirty="0" smtClean="0"/>
              <a:t>objetivos. El </a:t>
            </a:r>
            <a:r>
              <a:rPr lang="es-MX" sz="2000" dirty="0"/>
              <a:t>descubrimiento de las células provocó el rápido avance del microscopio.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pic>
        <p:nvPicPr>
          <p:cNvPr id="2050" name="Picture 2" descr="[Microscopio-optico[1].jpg]"/>
          <p:cNvPicPr>
            <a:picLocks noGrp="1" noChangeAspect="1" noChangeArrowheads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0469" b="10469"/>
          <a:stretch>
            <a:fillRect/>
          </a:stretch>
        </p:blipFill>
        <p:spPr bwMode="auto">
          <a:xfrm>
            <a:off x="4860032" y="1556792"/>
            <a:ext cx="3429000" cy="393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3636540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1691680" y="31237"/>
            <a:ext cx="3481387" cy="1113254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es-MX" sz="2800" dirty="0" smtClean="0">
                <a:solidFill>
                  <a:schemeClr val="tx2">
                    <a:lumMod val="50000"/>
                  </a:schemeClr>
                </a:solidFill>
              </a:rPr>
              <a:t>¿Para que sirve el Microscopio?</a:t>
            </a:r>
            <a:endParaRPr lang="es-MX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9 Marcador de texto"/>
          <p:cNvSpPr>
            <a:spLocks noGrp="1"/>
          </p:cNvSpPr>
          <p:nvPr>
            <p:ph type="body" sz="half" idx="2"/>
          </p:nvPr>
        </p:nvSpPr>
        <p:spPr>
          <a:xfrm>
            <a:off x="1009442" y="1412776"/>
            <a:ext cx="3922598" cy="4752528"/>
          </a:xfrm>
        </p:spPr>
        <p:txBody>
          <a:bodyPr>
            <a:normAutofit/>
          </a:bodyPr>
          <a:lstStyle/>
          <a:p>
            <a:r>
              <a:rPr lang="es-MX" sz="2400" dirty="0" smtClean="0"/>
              <a:t>El microscopio, como aparato óptico auxiliar en </a:t>
            </a:r>
            <a:r>
              <a:rPr lang="es-MX" sz="2400" dirty="0"/>
              <a:t>l</a:t>
            </a:r>
            <a:r>
              <a:rPr lang="es-MX" sz="2400" dirty="0" smtClean="0"/>
              <a:t>a investigación científica, ha adquirido con el curso del tiempo una importancia trascendental, sin precedentes en la historia de los grandes progresos las ciencias, y de la biología en particular. </a:t>
            </a:r>
            <a:endParaRPr lang="es-MX" sz="2400" dirty="0"/>
          </a:p>
        </p:txBody>
      </p:sp>
      <p:pic>
        <p:nvPicPr>
          <p:cNvPr id="1026" name="Picture 2" descr="http://cdn.timerime.com/cdn-4/upload/resized/70490/803356/resized_image2_84269cb9493b735bc127bb744543117c.jpg"/>
          <p:cNvPicPr>
            <a:picLocks noGrp="1" noChangeAspect="1" noChangeArrowheads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2250" b="12250"/>
          <a:stretch>
            <a:fillRect/>
          </a:stretch>
        </p:blipFill>
        <p:spPr bwMode="auto">
          <a:xfrm>
            <a:off x="5220072" y="1628800"/>
            <a:ext cx="3429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5184011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188640"/>
            <a:ext cx="6552728" cy="1224136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es-MX" sz="2800" dirty="0" smtClean="0">
                <a:solidFill>
                  <a:schemeClr val="tx2">
                    <a:lumMod val="50000"/>
                  </a:schemeClr>
                </a:solidFill>
              </a:rPr>
              <a:t>Desarrollo tecnológico, integración tecnológico – ciencia. </a:t>
            </a:r>
            <a:endParaRPr lang="es-MX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" name="9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4048" y="1700808"/>
            <a:ext cx="3704779" cy="3672408"/>
          </a:xfrm>
          <a:ln w="57150">
            <a:solidFill>
              <a:schemeClr val="tx2">
                <a:lumMod val="50000"/>
              </a:schemeClr>
            </a:solidFill>
          </a:ln>
        </p:spPr>
      </p:pic>
      <p:sp>
        <p:nvSpPr>
          <p:cNvPr id="3" name="2 Marcador de contenido"/>
          <p:cNvSpPr>
            <a:spLocks noGrp="1"/>
          </p:cNvSpPr>
          <p:nvPr>
            <p:ph type="body" sz="half" idx="2"/>
          </p:nvPr>
        </p:nvSpPr>
        <p:spPr>
          <a:xfrm>
            <a:off x="1043608" y="1844824"/>
            <a:ext cx="3274526" cy="42290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1900" dirty="0"/>
              <a:t>El desarrollo de la ciencia y la tecnología ha </a:t>
            </a:r>
            <a:r>
              <a:rPr lang="es-MX" sz="1900" dirty="0" smtClean="0"/>
              <a:t>permitido, </a:t>
            </a:r>
            <a:r>
              <a:rPr lang="es-MX" sz="1900" dirty="0"/>
              <a:t>al paso del tiempo, solucionar problemáticas de diversa índole, así como mejorar procesos y productos, cambiando con ello nuestra vida cotidiana. Mirar hacia el pasado nos ayuda a entender mejor este proceso.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51066368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1259632" y="0"/>
            <a:ext cx="7117178" cy="892736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es-MX" sz="3600" dirty="0" smtClean="0">
                <a:solidFill>
                  <a:schemeClr val="tx2">
                    <a:lumMod val="50000"/>
                  </a:schemeClr>
                </a:solidFill>
              </a:rPr>
              <a:t>Rumbo a la tecnología</a:t>
            </a:r>
            <a:endParaRPr lang="es-MX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6 Marcador de texto"/>
          <p:cNvSpPr>
            <a:spLocks noGrp="1"/>
          </p:cNvSpPr>
          <p:nvPr>
            <p:ph type="body" idx="1"/>
          </p:nvPr>
        </p:nvSpPr>
        <p:spPr>
          <a:xfrm>
            <a:off x="179512" y="1196752"/>
            <a:ext cx="5342882" cy="5328592"/>
          </a:xfrm>
        </p:spPr>
        <p:txBody>
          <a:bodyPr>
            <a:normAutofit lnSpcReduction="10000"/>
          </a:bodyPr>
          <a:lstStyle/>
          <a:p>
            <a:pPr algn="l"/>
            <a:r>
              <a:rPr lang="es-MX" sz="1600" dirty="0" smtClean="0"/>
              <a:t>La tecnología de la comunicación de los siglos XX y XXI han contribuido al avance de ciencia y la tecnología modernas; sin embrago, estos progresos han ocasionado accidentes donde algunos seres humanos han perdido la vida. </a:t>
            </a:r>
          </a:p>
          <a:p>
            <a:pPr algn="l"/>
            <a:r>
              <a:rPr lang="es-MX" sz="1600" dirty="0" smtClean="0"/>
              <a:t>a. ¿Qué consecuencias negativas ha atraído este desarrollo?</a:t>
            </a:r>
          </a:p>
          <a:p>
            <a:pPr algn="l"/>
            <a:r>
              <a:rPr lang="es-MX" sz="1600" dirty="0"/>
              <a:t>E</a:t>
            </a:r>
            <a:r>
              <a:rPr lang="es-MX" sz="1600" dirty="0" smtClean="0"/>
              <a:t>l </a:t>
            </a:r>
            <a:r>
              <a:rPr lang="es-MX" sz="1600" dirty="0"/>
              <a:t>hecho de que la tecnología simplifique nuestras vidas no es exactamente bueno, ya que las personas se acostumbran a no hacer nada y esto puede llevar a tener enfermedades.</a:t>
            </a:r>
            <a:endParaRPr lang="es-MX" sz="1600" dirty="0" smtClean="0"/>
          </a:p>
          <a:p>
            <a:pPr algn="l"/>
            <a:r>
              <a:rPr lang="es-MX" sz="1600" dirty="0" smtClean="0"/>
              <a:t>b. ¿Cómo podrían evitarse estas consecuencias? </a:t>
            </a:r>
          </a:p>
          <a:p>
            <a:pPr algn="l"/>
            <a:r>
              <a:rPr lang="es-MX" sz="1600" dirty="0" smtClean="0"/>
              <a:t>No pasar mucho tiempo en la computadora o celular, con el tecnológico. </a:t>
            </a:r>
          </a:p>
          <a:p>
            <a:pPr algn="l"/>
            <a:r>
              <a:rPr lang="es-MX" sz="1600" dirty="0" smtClean="0"/>
              <a:t>c. ¿Qué es un sistema de control y para que sirve? </a:t>
            </a:r>
          </a:p>
          <a:p>
            <a:pPr algn="l"/>
            <a:r>
              <a:rPr lang="es-MX" sz="1600" dirty="0"/>
              <a:t>Un sistema de control es un tipo de sistema que se caracteriza por la presencia de una serie de elementos que permiten influir en el funcionamiento del sistema.</a:t>
            </a:r>
            <a:endParaRPr lang="es-MX" sz="1600" dirty="0" smtClean="0"/>
          </a:p>
          <a:p>
            <a:pPr algn="l"/>
            <a:endParaRPr lang="es-MX" dirty="0" smtClean="0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66410" y="1834749"/>
            <a:ext cx="3253544" cy="3312368"/>
          </a:xfrm>
          <a:prstGeom prst="rect">
            <a:avLst/>
          </a:prstGeom>
          <a:ln w="57150">
            <a:solidFill>
              <a:schemeClr val="tx2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350242653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63688" y="188640"/>
            <a:ext cx="5544616" cy="980728"/>
          </a:xfrm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es-MX" sz="4900" dirty="0" smtClean="0">
                <a:solidFill>
                  <a:schemeClr val="tx2">
                    <a:lumMod val="50000"/>
                  </a:schemeClr>
                </a:solidFill>
              </a:rPr>
              <a:t>Línea del tiempo</a:t>
            </a:r>
            <a:r>
              <a:rPr lang="es-MX" sz="40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endParaRPr lang="es-MX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9" name="38 Marcador de texto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3634566" cy="4605363"/>
          </a:xfrm>
        </p:spPr>
        <p:txBody>
          <a:bodyPr>
            <a:normAutofit/>
          </a:bodyPr>
          <a:lstStyle/>
          <a:p>
            <a:r>
              <a:rPr lang="es-MX" sz="2000" dirty="0" smtClean="0"/>
              <a:t>Es la representación grafica de periodos cortos, medianos o largos (años, lustros, décadas, siglos, milenios). En dicha línea se pueden representar la duración de los procesos, los hechos y los acontecimientos para ver de manera grafica cuales suceden al mismo tiempo, cuanto duran, como se relacionan y en que momento se produjeron. </a:t>
            </a:r>
            <a:endParaRPr lang="es-MX" sz="2000" dirty="0"/>
          </a:p>
        </p:txBody>
      </p:sp>
      <p:pic>
        <p:nvPicPr>
          <p:cNvPr id="41" name="40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6016" y="1844824"/>
            <a:ext cx="4032448" cy="3456384"/>
          </a:xfrm>
          <a:ln w="57150">
            <a:solidFill>
              <a:schemeClr val="tx2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164482101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125113" cy="924475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es-MX" sz="4000" dirty="0" smtClean="0">
                <a:solidFill>
                  <a:schemeClr val="tx2">
                    <a:lumMod val="50000"/>
                  </a:schemeClr>
                </a:solidFill>
              </a:rPr>
              <a:t>Medios de comunicación. </a:t>
            </a:r>
            <a:endParaRPr lang="es-MX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5122" name="Picture 2" descr="http://2.bp.blogspot.com/-v6PiJX_SKek/TpJtyJ5UQNI/AAAAAAAAAGw/YRj5COy7q3w/s1600/Medios+de+comunicacion.jpg"/>
          <p:cNvPicPr>
            <a:picLocks noChangeAspect="1" noChangeArrowheads="1"/>
          </p:cNvPicPr>
          <p:nvPr/>
        </p:nvPicPr>
        <p:blipFill>
          <a:blip r:embed="rId2"/>
          <a:srcRect l="3906" r="2343" b="29167"/>
          <a:stretch>
            <a:fillRect/>
          </a:stretch>
        </p:blipFill>
        <p:spPr bwMode="auto">
          <a:xfrm>
            <a:off x="285720" y="1571612"/>
            <a:ext cx="8572560" cy="48577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60806388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827584" y="116632"/>
            <a:ext cx="7125113" cy="924475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es-MX" sz="6000" dirty="0" smtClean="0">
                <a:solidFill>
                  <a:schemeClr val="tx2">
                    <a:lumMod val="50000"/>
                  </a:schemeClr>
                </a:solidFill>
              </a:rPr>
              <a:t>Glosario. </a:t>
            </a:r>
            <a:endParaRPr lang="es-MX" sz="6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611560" y="1484784"/>
            <a:ext cx="3816424" cy="1944216"/>
          </a:xfrm>
        </p:spPr>
        <p:txBody>
          <a:bodyPr/>
          <a:lstStyle/>
          <a:p>
            <a:r>
              <a:rPr lang="es-MX" sz="1800" dirty="0" smtClean="0">
                <a:solidFill>
                  <a:schemeClr val="tx2">
                    <a:lumMod val="50000"/>
                  </a:schemeClr>
                </a:solidFill>
              </a:rPr>
              <a:t>Bacteriología: </a:t>
            </a:r>
            <a:r>
              <a:rPr lang="es-MX" sz="1800" dirty="0" smtClean="0"/>
              <a:t>es la rama de la biología que estudia la morfología, ecología, genética y bioquímica de las bacterias, así como otros muchos aspectos relacionados con ellas. </a:t>
            </a:r>
            <a:endParaRPr lang="es-MX" sz="1800" dirty="0"/>
          </a:p>
        </p:txBody>
      </p:sp>
      <p:sp>
        <p:nvSpPr>
          <p:cNvPr id="8" name="7 Marcador de texto"/>
          <p:cNvSpPr>
            <a:spLocks noGrp="1"/>
          </p:cNvSpPr>
          <p:nvPr>
            <p:ph type="body" sz="quarter" idx="3"/>
          </p:nvPr>
        </p:nvSpPr>
        <p:spPr>
          <a:xfrm>
            <a:off x="4716016" y="1340768"/>
            <a:ext cx="4104456" cy="1800200"/>
          </a:xfrm>
        </p:spPr>
        <p:txBody>
          <a:bodyPr/>
          <a:lstStyle/>
          <a:p>
            <a:r>
              <a:rPr lang="es-MX" sz="1800" dirty="0" smtClean="0">
                <a:solidFill>
                  <a:schemeClr val="tx2">
                    <a:lumMod val="50000"/>
                  </a:schemeClr>
                </a:solidFill>
              </a:rPr>
              <a:t>Petrografía: </a:t>
            </a:r>
            <a:r>
              <a:rPr lang="es-MX" sz="1800" dirty="0" smtClean="0"/>
              <a:t>es la rama de la geología que se ocupa del estudio y la investigación de las rocas, en especial en lo que se refiere a su descripción, su composición minerologica y su estructura. </a:t>
            </a:r>
            <a:endParaRPr lang="es-MX" sz="1800" dirty="0"/>
          </a:p>
        </p:txBody>
      </p:sp>
      <p:pic>
        <p:nvPicPr>
          <p:cNvPr id="17" name="16 Marcador de contenido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4213" y="3576241"/>
            <a:ext cx="3470275" cy="2602706"/>
          </a:xfrm>
          <a:ln w="57150">
            <a:solidFill>
              <a:schemeClr val="accent1">
                <a:lumMod val="75000"/>
              </a:schemeClr>
            </a:solidFill>
            <a:prstDash val="solid"/>
          </a:ln>
        </p:spPr>
      </p:pic>
      <p:pic>
        <p:nvPicPr>
          <p:cNvPr id="18" name="17 Marcador de contenido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32040" y="3573016"/>
            <a:ext cx="3434325" cy="2575744"/>
          </a:xfrm>
          <a:ln w="57150">
            <a:solidFill>
              <a:schemeClr val="accent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421927635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</p:bldLst>
  </p:timing>
</p:sld>
</file>

<file path=ppt/theme/theme1.xml><?xml version="1.0" encoding="utf-8"?>
<a:theme xmlns:a="http://schemas.openxmlformats.org/drawingml/2006/main" name="Autumn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TC102455610[[fn=Otoño]]</Template>
  <TotalTime>362</TotalTime>
  <Words>502</Words>
  <Application>Microsoft Office PowerPoint</Application>
  <PresentationFormat>Presentación en pantalla (4:3)</PresentationFormat>
  <Paragraphs>27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Autumn</vt:lpstr>
      <vt:lpstr>Relación de la tecnología con ciencias naturales y sociales:</vt:lpstr>
      <vt:lpstr>Comencemos…</vt:lpstr>
      <vt:lpstr>Historia del microscopio</vt:lpstr>
      <vt:lpstr>¿Para que sirve el Microscopio?</vt:lpstr>
      <vt:lpstr>Desarrollo tecnológico, integración tecnológico – ciencia. </vt:lpstr>
      <vt:lpstr>Rumbo a la tecnología</vt:lpstr>
      <vt:lpstr>Línea del tiempo. </vt:lpstr>
      <vt:lpstr>Medios de comunicación. </vt:lpstr>
      <vt:lpstr>Glosario. </vt:lpstr>
      <vt:lpstr>Diapositiva 10</vt:lpstr>
      <vt:lpstr>Diapositiva 11</vt:lpstr>
      <vt:lpstr>Fin…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Relación de la tecnología con ciencias naturales y sociales:</dc:title>
  <dc:creator>maria5</dc:creator>
  <cp:lastModifiedBy>Usuario</cp:lastModifiedBy>
  <cp:revision>35</cp:revision>
  <dcterms:created xsi:type="dcterms:W3CDTF">2014-09-25T17:59:34Z</dcterms:created>
  <dcterms:modified xsi:type="dcterms:W3CDTF">2014-10-01T10:59:27Z</dcterms:modified>
</cp:coreProperties>
</file>